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50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50" r:id="rId42"/>
    <p:sldId id="351" r:id="rId43"/>
    <p:sldId id="352" r:id="rId44"/>
    <p:sldId id="354" r:id="rId45"/>
    <p:sldId id="355" r:id="rId46"/>
    <p:sldId id="356" r:id="rId47"/>
    <p:sldId id="357" r:id="rId48"/>
    <p:sldId id="729" r:id="rId49"/>
    <p:sldId id="415" r:id="rId50"/>
    <p:sldId id="416" r:id="rId51"/>
    <p:sldId id="417" r:id="rId52"/>
    <p:sldId id="420" r:id="rId53"/>
    <p:sldId id="421" r:id="rId54"/>
    <p:sldId id="418" r:id="rId55"/>
    <p:sldId id="419" r:id="rId56"/>
    <p:sldId id="422" r:id="rId57"/>
    <p:sldId id="423" r:id="rId58"/>
    <p:sldId id="733" r:id="rId59"/>
    <p:sldId id="424" r:id="rId60"/>
    <p:sldId id="732" r:id="rId61"/>
    <p:sldId id="426" r:id="rId62"/>
    <p:sldId id="427" r:id="rId63"/>
    <p:sldId id="734" r:id="rId64"/>
    <p:sldId id="428" r:id="rId65"/>
    <p:sldId id="425" r:id="rId66"/>
    <p:sldId id="727" r:id="rId67"/>
    <p:sldId id="728" r:id="rId68"/>
    <p:sldId id="730" r:id="rId69"/>
    <p:sldId id="358" r:id="rId70"/>
    <p:sldId id="359" r:id="rId71"/>
    <p:sldId id="361" r:id="rId72"/>
    <p:sldId id="731" r:id="rId73"/>
    <p:sldId id="429" r:id="rId74"/>
    <p:sldId id="360" r:id="rId75"/>
    <p:sldId id="363" r:id="rId76"/>
    <p:sldId id="364" r:id="rId77"/>
    <p:sldId id="365" r:id="rId78"/>
    <p:sldId id="366" r:id="rId79"/>
    <p:sldId id="367" r:id="rId80"/>
    <p:sldId id="387" r:id="rId81"/>
    <p:sldId id="388" r:id="rId82"/>
    <p:sldId id="389" r:id="rId83"/>
    <p:sldId id="378" r:id="rId84"/>
    <p:sldId id="380" r:id="rId85"/>
    <p:sldId id="379" r:id="rId86"/>
    <p:sldId id="382" r:id="rId87"/>
    <p:sldId id="466" r:id="rId88"/>
    <p:sldId id="467" r:id="rId89"/>
    <p:sldId id="593" r:id="rId90"/>
    <p:sldId id="604" r:id="rId91"/>
    <p:sldId id="616" r:id="rId92"/>
    <p:sldId id="607" r:id="rId93"/>
    <p:sldId id="608" r:id="rId94"/>
    <p:sldId id="605" r:id="rId95"/>
    <p:sldId id="606" r:id="rId96"/>
    <p:sldId id="609" r:id="rId97"/>
    <p:sldId id="611" r:id="rId98"/>
    <p:sldId id="613" r:id="rId99"/>
    <p:sldId id="612" r:id="rId100"/>
    <p:sldId id="614" r:id="rId101"/>
    <p:sldId id="615" r:id="rId102"/>
    <p:sldId id="617" r:id="rId103"/>
    <p:sldId id="621" r:id="rId104"/>
    <p:sldId id="598" r:id="rId105"/>
    <p:sldId id="618" r:id="rId106"/>
    <p:sldId id="599" r:id="rId107"/>
    <p:sldId id="619" r:id="rId108"/>
    <p:sldId id="620" r:id="rId109"/>
    <p:sldId id="601" r:id="rId110"/>
    <p:sldId id="455" r:id="rId111"/>
    <p:sldId id="430" r:id="rId112"/>
    <p:sldId id="431" r:id="rId113"/>
    <p:sldId id="432" r:id="rId114"/>
    <p:sldId id="433" r:id="rId115"/>
    <p:sldId id="434" r:id="rId116"/>
    <p:sldId id="435" r:id="rId117"/>
    <p:sldId id="436" r:id="rId118"/>
    <p:sldId id="437" r:id="rId119"/>
    <p:sldId id="451" r:id="rId120"/>
    <p:sldId id="438" r:id="rId121"/>
    <p:sldId id="442" r:id="rId122"/>
    <p:sldId id="460" r:id="rId123"/>
    <p:sldId id="440" r:id="rId124"/>
    <p:sldId id="443" r:id="rId125"/>
    <p:sldId id="444" r:id="rId126"/>
    <p:sldId id="445" r:id="rId127"/>
    <p:sldId id="441" r:id="rId128"/>
    <p:sldId id="446" r:id="rId129"/>
    <p:sldId id="447" r:id="rId130"/>
    <p:sldId id="448" r:id="rId131"/>
    <p:sldId id="453" r:id="rId132"/>
    <p:sldId id="452" r:id="rId133"/>
    <p:sldId id="459" r:id="rId134"/>
    <p:sldId id="461" r:id="rId135"/>
    <p:sldId id="462" r:id="rId136"/>
    <p:sldId id="463" r:id="rId137"/>
    <p:sldId id="464" r:id="rId138"/>
    <p:sldId id="465" r:id="rId139"/>
    <p:sldId id="450" r:id="rId140"/>
    <p:sldId id="456" r:id="rId141"/>
    <p:sldId id="457" r:id="rId142"/>
    <p:sldId id="735" r:id="rId143"/>
    <p:sldId id="458" r:id="rId144"/>
    <p:sldId id="410" r:id="rId145"/>
    <p:sldId id="411" r:id="rId146"/>
    <p:sldId id="412" r:id="rId147"/>
    <p:sldId id="413" r:id="rId148"/>
    <p:sldId id="414" r:id="rId1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32"/>
    <p:restoredTop sz="86404"/>
  </p:normalViewPr>
  <p:slideViewPr>
    <p:cSldViewPr snapToGrid="0" snapToObjects="1">
      <p:cViewPr>
        <p:scale>
          <a:sx n="120" d="100"/>
          <a:sy n="120" d="100"/>
        </p:scale>
        <p:origin x="1280" y="496"/>
      </p:cViewPr>
      <p:guideLst/>
    </p:cSldViewPr>
  </p:slideViewPr>
  <p:outlineViewPr>
    <p:cViewPr>
      <p:scale>
        <a:sx n="33" d="100"/>
        <a:sy n="33" d="100"/>
      </p:scale>
      <p:origin x="0" y="-1862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9274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08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938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25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21CA-1294-2541-8F44-F9714453142F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4E3B8-9501-534D-B4BA-9171BEEE9F75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618A-F809-7B44-AEA3-6A9329C03AA2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7D1A-CEAF-004D-B8D5-8A44A3572E2C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A484-832D-7B48-B11D-D722006B4E91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C816-AF7B-664E-9F2A-09D8C27DADEB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A90F-471B-784F-A824-E49A0E77BBA1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5798-8896-0042-AD3F-8818EC06A455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FC61-9100-0647-8DA8-17F03AEE122C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3282-6CD4-8B4D-AC7E-B93D67A954AD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67C8-11C9-7543-966A-6CC4E19BF526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AEE1A-7F39-2E4E-90DB-E50C46684B8E}" type="datetime1">
              <a:rPr kumimoji="1" lang="zh-TW" altLang="en-US" smtClean="0"/>
              <a:t>2022/6/19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35.229.56.49:30062/swagger-ui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lugins.jenkins.io/ui/search?query=kubernet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plugins.jenkins.io/kubernetes/#documentation" TargetMode="Externa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52627">
              <a:defRPr sz="7128"/>
            </a:pPr>
            <a:r>
              <a:rPr lang="zh-TW" altLang="en-US" dirty="0"/>
              <a:t>台灣大哥大</a:t>
            </a:r>
            <a:r>
              <a:rPr lang="en-US" altLang="zh-TW" dirty="0"/>
              <a:t> </a:t>
            </a:r>
            <a:r>
              <a:rPr lang="en-US" dirty="0"/>
              <a:t>DevOps</a:t>
            </a:r>
            <a:r>
              <a:rPr lang="zh-TW" altLang="en-US" dirty="0"/>
              <a:t>初進階</a:t>
            </a:r>
            <a:r>
              <a:rPr lang="en-US" altLang="zh-TW" dirty="0"/>
              <a:t>24</a:t>
            </a:r>
            <a:r>
              <a:rPr lang="zh-TW" altLang="en-US" dirty="0"/>
              <a:t>小時課程</a:t>
            </a:r>
            <a:r>
              <a:rPr lang="en-US" altLang="zh-TW"/>
              <a:t>_CI/CD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9250692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2BB07B-5244-A78C-7032-3CA2E883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7DF04B-C1EF-354A-954C-BEA86B82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49C8F1C-E6EF-732C-EBC1-A3E8B3B9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B: </a:t>
            </a:r>
            <a:r>
              <a:rPr lang="zh-TW" altLang="en-US" dirty="0"/>
              <a:t>把自己服務打包成</a:t>
            </a:r>
            <a:r>
              <a:rPr lang="en-US" altLang="zh-TW" dirty="0"/>
              <a:t>chart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ED0C5E-2565-1EFF-CD93-4B3F1E298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A23F46-8A9B-3CE6-A02B-E8B1B4E8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1978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54C427-C5AC-193B-E3FE-08FE9E69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取得</a:t>
            </a:r>
            <a:r>
              <a:rPr lang="en-US" altLang="zh-TW" dirty="0"/>
              <a:t>chart</a:t>
            </a:r>
            <a:r>
              <a:rPr lang="zh-TW" altLang="en-US" dirty="0"/>
              <a:t>範本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3B91014-3E2E-A49E-552C-439C04BA7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產生範本</a:t>
            </a:r>
            <a:r>
              <a:rPr lang="en-US" altLang="zh-TW" dirty="0"/>
              <a:t>command</a:t>
            </a:r>
          </a:p>
          <a:p>
            <a:pPr lvl="1"/>
            <a:r>
              <a:rPr lang="en-US" altLang="zh-TW" dirty="0"/>
              <a:t>helm create sample-chart</a:t>
            </a:r>
          </a:p>
          <a:p>
            <a:r>
              <a:rPr lang="zh-TW" altLang="en-US" dirty="0"/>
              <a:t>本次部署</a:t>
            </a:r>
            <a:r>
              <a:rPr lang="en-US" altLang="zh-TW" dirty="0"/>
              <a:t>flask </a:t>
            </a:r>
            <a:r>
              <a:rPr lang="zh-TW" altLang="en-US" dirty="0"/>
              <a:t>範本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VM1 clone flask</a:t>
            </a:r>
            <a:r>
              <a:rPr lang="zh-TW" altLang="en-US" dirty="0"/>
              <a:t>範本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cd ~/</a:t>
            </a:r>
          </a:p>
          <a:p>
            <a:pPr lvl="1"/>
            <a:r>
              <a:rPr lang="en-US" altLang="zh-TW" dirty="0"/>
              <a:t>git clone 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demoyuw</a:t>
            </a:r>
            <a:r>
              <a:rPr lang="en-US" altLang="zh-TW" dirty="0"/>
              <a:t>/chart-</a:t>
            </a:r>
            <a:r>
              <a:rPr lang="en-US" altLang="zh-TW" dirty="0" err="1"/>
              <a:t>flask.git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719856-FCA8-F01E-CE29-7A77B075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38839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Chart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8AB0AD9-C295-95D7-C9F4-218CD6F338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3083897"/>
            <a:ext cx="5181600" cy="1797086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469ADAC-66B1-822A-D833-8D1421A110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2610"/>
            <a:ext cx="5181600" cy="355736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7200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B9B1D0D-70D1-C7D6-A830-E8456666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chart format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75D86C-0D52-ADDB-4741-5B297009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  <a:r>
              <a:rPr lang="en-US" altLang="zh-TW" dirty="0"/>
              <a:t>chart </a:t>
            </a:r>
            <a:r>
              <a:rPr lang="zh-TW" altLang="en-US" dirty="0"/>
              <a:t>格式</a:t>
            </a:r>
            <a:endParaRPr lang="en-US" altLang="zh-TW" dirty="0"/>
          </a:p>
          <a:p>
            <a:pPr lvl="1"/>
            <a:r>
              <a:rPr lang="en-US" altLang="zh-TW" dirty="0"/>
              <a:t>helm lint</a:t>
            </a:r>
          </a:p>
          <a:p>
            <a:pPr lvl="2"/>
            <a:r>
              <a:rPr lang="zh-TW" altLang="en-US" dirty="0"/>
              <a:t>檢查錯誤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r>
              <a:rPr lang="zh-TW" altLang="en-US" dirty="0"/>
              <a:t>檢查</a:t>
            </a:r>
            <a:r>
              <a:rPr lang="en-US" altLang="zh-TW" dirty="0"/>
              <a:t>pass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BE0DB4-5649-93E8-84CE-D87F08EE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5779"/>
            <a:ext cx="12192000" cy="11562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52757E-C3E0-1FC4-D3F2-78657F5E6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88" y="5141469"/>
            <a:ext cx="7861300" cy="15113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AE811F-5186-BF08-AC5A-BAB54A44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19374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~/chart-flask --generate-name --dry-run --debug</a:t>
            </a:r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6C4580-2EEC-69FB-7B67-00B6C75A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05" y="2298324"/>
            <a:ext cx="8251595" cy="40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80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8F44C-E11C-4643-1C99-31504AA8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E26CC-EF25-5625-7837-4BC54FA0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.</a:t>
            </a:r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5C5CC3-FB79-A75D-AA3B-8FDCDBC9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133"/>
            <a:ext cx="12192000" cy="10441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0E8263-87EE-BE05-65DD-A5FECE5E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68" y="4716741"/>
            <a:ext cx="9004300" cy="7239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2D4041-88E7-03C9-DFD5-2EBAB47E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59508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4A6B6-2F04-73FE-819D-A85CE6E8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install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D7FA7-743A-A601-1A04-1032EA2A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chart </a:t>
            </a:r>
            <a:r>
              <a:rPr kumimoji="1" lang="zh-TW" altLang="en-US" dirty="0"/>
              <a:t>資料夾進行安裝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 --generate-name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指定</a:t>
            </a:r>
            <a:r>
              <a:rPr kumimoji="1" lang="en-US" altLang="zh-TW" dirty="0" err="1"/>
              <a:t>chart.tgz</a:t>
            </a:r>
            <a:r>
              <a:rPr kumimoji="1" lang="en-US" altLang="zh-TW" dirty="0"/>
              <a:t> </a:t>
            </a:r>
            <a:r>
              <a:rPr kumimoji="1" lang="zh-TW" altLang="en-US" dirty="0"/>
              <a:t>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~/chart-flask/chart-flask-0.1.0.tgz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199963-393D-93BF-EFA2-7C1D6A69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2" y="2672284"/>
            <a:ext cx="12192000" cy="249381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1BBC67-0382-AC4B-0CFC-9A910C86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28847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CCFC058-0C71-62E4-1F06-9D12E2ED5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441" y="1825625"/>
            <a:ext cx="9503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2100994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443E4CD-0F10-E007-93DC-8DBEE154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GitOps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87D8F48-117A-C5A9-671F-C73A52A6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git</a:t>
            </a:r>
            <a:r>
              <a:rPr lang="zh-TW" altLang="en-US" dirty="0"/>
              <a:t>來管理應用服務配置與基礎設施</a:t>
            </a:r>
            <a:endParaRPr lang="en-US" altLang="zh-TW" dirty="0"/>
          </a:p>
          <a:p>
            <a:r>
              <a:rPr lang="zh-TW" altLang="en-US" dirty="0"/>
              <a:t>所有對應用服務調整皆從</a:t>
            </a:r>
            <a:r>
              <a:rPr lang="en-US" altLang="zh-TW" dirty="0"/>
              <a:t>git</a:t>
            </a:r>
            <a:r>
              <a:rPr lang="zh-TW" altLang="en-US" dirty="0"/>
              <a:t>來進行</a:t>
            </a:r>
            <a:endParaRPr lang="en-US" altLang="zh-TW" dirty="0"/>
          </a:p>
          <a:p>
            <a:r>
              <a:rPr lang="zh-TW" altLang="en-US" dirty="0"/>
              <a:t>任何人應避免直接對基礎設施</a:t>
            </a:r>
            <a:r>
              <a:rPr lang="en-US" altLang="zh-TW" dirty="0"/>
              <a:t>(Kubernetes)</a:t>
            </a:r>
            <a:r>
              <a:rPr lang="zh-TW" altLang="en-US" dirty="0"/>
              <a:t>進行</a:t>
            </a:r>
            <a:r>
              <a:rPr lang="zh-TW" altLang="en-US"/>
              <a:t>手動操作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9321F8-BCE6-654A-5BF6-74CF79D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86893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737837-0325-48E4-47D4-081A3EDA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Argo CD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7E039F-6818-2B36-D58D-AF07E233B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5FC612-0E01-FD25-C6CA-99C9765B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67669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0522B94-0D1D-CEC0-A8F6-BFB81553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2FDC2-62F8-8E6D-E96F-E833F81A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namespace </a:t>
            </a:r>
            <a:r>
              <a:rPr lang="en-US" altLang="zh-TW" dirty="0" err="1"/>
              <a:t>argocd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-n </a:t>
            </a:r>
            <a:r>
              <a:rPr lang="en-US" altLang="zh-TW" dirty="0" err="1"/>
              <a:t>argocd</a:t>
            </a:r>
            <a:r>
              <a:rPr lang="en-US" altLang="zh-TW" dirty="0"/>
              <a:t> -f https://</a:t>
            </a:r>
            <a:r>
              <a:rPr lang="en-US" altLang="zh-TW" dirty="0" err="1"/>
              <a:t>raw.githubusercontent.com</a:t>
            </a:r>
            <a:r>
              <a:rPr lang="en-US" altLang="zh-TW" dirty="0"/>
              <a:t>/</a:t>
            </a:r>
            <a:r>
              <a:rPr lang="en-US" altLang="zh-TW" dirty="0" err="1"/>
              <a:t>argoproj</a:t>
            </a:r>
            <a:r>
              <a:rPr lang="en-US" altLang="zh-TW" dirty="0"/>
              <a:t>/</a:t>
            </a:r>
            <a:r>
              <a:rPr lang="en-US" altLang="zh-TW" dirty="0" err="1"/>
              <a:t>argo</a:t>
            </a:r>
            <a:r>
              <a:rPr lang="en-US" altLang="zh-TW" dirty="0"/>
              <a:t>-cd/stable/manifests/</a:t>
            </a:r>
            <a:r>
              <a:rPr lang="en-US" altLang="zh-TW" dirty="0" err="1"/>
              <a:t>install.yaml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0486B4-26DF-F41D-69B2-76FF3AA0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814"/>
            <a:ext cx="9893300" cy="660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7CE6F8-2B1C-A0E8-F39E-F3A477E4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9376"/>
            <a:ext cx="12192000" cy="213064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B060D8-243F-3545-DDEC-EFF141A1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96411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8BB0-0C89-B64B-878A-7738C9C8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DC7FC9-806F-48FE-445F-08A24BE0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735" y="1825625"/>
            <a:ext cx="645653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C7A282-4E2C-CD28-7FE1-8EE9DC2D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76305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A1FE8-52F0-11A4-038F-F2A8AE08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3" y="50006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Change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type, From </a:t>
            </a:r>
            <a:r>
              <a:rPr kumimoji="1" lang="en-US" altLang="zh-TW" dirty="0" err="1"/>
              <a:t>ClusterIP</a:t>
            </a:r>
            <a:r>
              <a:rPr kumimoji="1" lang="en-US" altLang="zh-TW" dirty="0"/>
              <a:t> to </a:t>
            </a:r>
            <a:r>
              <a:rPr kumimoji="1" lang="en-US" altLang="zh-TW" dirty="0" err="1"/>
              <a:t>NodePort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6100B-D043-C93D-003A-CDA41D5C5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edit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586744-27B3-8C97-2AFA-495815D8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41" y="1414942"/>
            <a:ext cx="3819856" cy="539505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B381F7-3D25-CCDD-8D91-CC5AD283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81053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BCC08-4523-19D2-2D3C-64BC6C69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7F8C01-0E87-99AE-EE89-84EABF8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svc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30908B-6579-EECA-C58D-DABCE2896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468"/>
            <a:ext cx="12192000" cy="242715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3C8F5A-9FDA-8BBA-C3F5-47E49793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19737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51679-AACD-1955-4010-F6D22D65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94F890-B18D-DDE0-B88C-40113A7BA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https://{VM2 </a:t>
            </a:r>
            <a:r>
              <a:rPr kumimoji="1" lang="zh-TW" altLang="en-US" dirty="0"/>
              <a:t>外部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}:30062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B25DA6-867B-A4CD-AE69-CB830521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47" y="2603795"/>
            <a:ext cx="7667134" cy="37081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3E61BA-0F61-1FBC-810E-A1DC10E5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60273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A6905-D372-BFDD-6EC1-6CEDE2C1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預設</a:t>
            </a:r>
            <a:r>
              <a:rPr kumimoji="1" lang="en-US" altLang="zh-TW" dirty="0"/>
              <a:t>Username, Password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0FA28-E550-2B0E-ED14-5862E5EBA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Username: admin</a:t>
            </a:r>
          </a:p>
          <a:p>
            <a:r>
              <a:rPr kumimoji="1" lang="en-US" altLang="zh-TW" dirty="0"/>
              <a:t>Password: {secret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-initial-admin-secret}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get 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="{.</a:t>
            </a:r>
            <a:r>
              <a:rPr kumimoji="1" lang="en-US" altLang="zh-TW" dirty="0" err="1"/>
              <a:t>data.password</a:t>
            </a:r>
            <a:r>
              <a:rPr kumimoji="1" lang="en-US" altLang="zh-TW" dirty="0"/>
              <a:t>}" | base64 -d; echo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C99D79-0CD2-9130-C3E6-4193CDB1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896"/>
            <a:ext cx="12192000" cy="3723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0FCBBE-C003-F559-26AE-9660467B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97106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8B1F-D5F3-44F3-3BC6-A4D347F4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57412-4FE3-28B5-ED90-5C8CC5E6A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wget</a:t>
            </a:r>
            <a:r>
              <a:rPr kumimoji="1" lang="en-US" altLang="zh-TW" dirty="0"/>
              <a:t> -O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argoproj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</a:t>
            </a:r>
            <a:r>
              <a:rPr kumimoji="1" lang="en-US" altLang="zh-TW" dirty="0"/>
              <a:t>-cd/releases/latest/download/argocd-linux-amd64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2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9557C1-CCDC-06C3-9B1A-BFDA8CFF5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87890"/>
            <a:ext cx="9401666" cy="36004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8CB4AC-3CBA-BD8A-99C5-4FB67603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29622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2D62F-BD72-9541-9FE0-275D7B2F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E5AE06-082D-E6D9-4C3B-8F34DF36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更改權限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chmod</a:t>
            </a:r>
            <a:r>
              <a:rPr kumimoji="1" lang="en-US" altLang="zh-TW" dirty="0"/>
              <a:t> +x ~/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mv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/local/bin/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5F7768-69D6-0681-5CE8-9DF21895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10" y="2848662"/>
            <a:ext cx="9055100" cy="1028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1F920D-DECE-5091-F8AC-2D431565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0" y="4761125"/>
            <a:ext cx="9372600" cy="12573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78FFB5-1D1E-B6B7-0D3E-21FD955D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790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3092570129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75854-D4E7-FBB7-6D83-905171FA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252004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CLI </a:t>
            </a:r>
            <a:r>
              <a:rPr kumimoji="1" lang="zh-TW" altLang="en-US" dirty="0"/>
              <a:t>執行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2F388A-98E2-1569-835A-6004FA76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170" y="1816198"/>
            <a:ext cx="901966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CB2DB3-903D-3D36-F80F-FA0E9C92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38491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DB0C0-FA02-2E00-46FF-090D55ED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Command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777DF-066F-44ED-E8AB-E4F0DB0E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argocd</a:t>
            </a:r>
            <a:r>
              <a:rPr kumimoji="1" lang="en-US" altLang="zh-TW" dirty="0"/>
              <a:t> login 35.229.56.49:30062 --username admin --password </a:t>
            </a:r>
            <a:r>
              <a:rPr kumimoji="1" lang="en-US" altLang="zh-TW" dirty="0" err="1"/>
              <a:t>xxxxxx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E673D2-D5CD-1C2C-8517-6D3943CB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0657"/>
            <a:ext cx="12192000" cy="69668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3D19D8-43A1-C445-9338-06CD0040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8271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3E13D-162B-09A7-6500-6EEDB329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860B10-B488-32CB-B643-3CA8FFFD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https://{argo_cd_server_ip}:{argo_cd_port}/swagger-ui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1F5817-45D5-8D40-EC46-D5CF61B9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70" y="2421871"/>
            <a:ext cx="7865097" cy="407100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6A072F-188A-A867-D5BD-7E28AAF8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91953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6D48A-C461-7A95-5E9B-BCA68452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admin password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1CC82D-7372-9CE7-5E98-9D0FBBA39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90" y="1825625"/>
            <a:ext cx="7364419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66F9805-5BC3-C27D-9D8A-FD9EF18F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11286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A97BE-43F8-A2A0-3700-72AA2A46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git repository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AB724B0-9F61-4165-41EF-85DD1B45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4" y="1825625"/>
            <a:ext cx="9400672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C35E63-60D1-7029-AAF0-8420B300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23492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E9930-25D6-568C-9BC7-D1E95C95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https </a:t>
            </a:r>
            <a:r>
              <a:rPr kumimoji="1" lang="zh-TW" altLang="en-US" dirty="0"/>
              <a:t>連線到</a:t>
            </a:r>
            <a:r>
              <a:rPr kumimoji="1" lang="en-US" altLang="zh-TW" dirty="0"/>
              <a:t>GitLab server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40C051-7355-6B32-6A20-286486957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53" y="1825625"/>
            <a:ext cx="989929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CB0F26-CC67-D808-AB3E-6DA3404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77209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AB6ECE-3D0C-78FE-71F7-5C5916D2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建立與</a:t>
            </a:r>
            <a:r>
              <a:rPr lang="en-US" altLang="zh-TW" dirty="0"/>
              <a:t> CD project </a:t>
            </a:r>
            <a:r>
              <a:rPr lang="zh-TW" altLang="en-US" dirty="0"/>
              <a:t>連線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893BB1D-0019-0DFC-6BD7-5FE20A6E1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46" y="1825625"/>
            <a:ext cx="4302308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EBAE1D-899A-EA99-F0EE-47629E71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126</a:t>
            </a:fld>
            <a:endParaRPr lang="en-US" altLang="zh-TW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E27BE1A-6D1B-3167-B811-78093DDC3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91482"/>
            <a:ext cx="5181600" cy="34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011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88848-2724-5B09-DF7E-3F05D44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Repository </a:t>
            </a:r>
            <a:r>
              <a:rPr kumimoji="1" lang="zh-TW" altLang="en-US" dirty="0"/>
              <a:t>列表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48CE185-EB63-2476-E409-8A05852E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1"/>
            <a:ext cx="10515600" cy="348274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D75F907-D4C5-FBEF-7405-EFB91542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02828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3F82E-1B06-67D7-BFB1-CDE9DF95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AB42C2-42E1-C0BF-930E-888F57E81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3" y="1825625"/>
            <a:ext cx="838415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773508-C31C-888D-7488-EBF4D992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74745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85F37A3-C7F9-FCFB-4D0A-36210923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EBFC0897-EEE5-558F-ECEA-F536DACCD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76" y="1825625"/>
            <a:ext cx="3644847" cy="4351338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C00C886-BA1F-EE59-A6A1-EB4CC43C8E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4394" y="1825625"/>
            <a:ext cx="2817212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C0B075-FB7A-3677-CECD-1F03148A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1772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557425062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BE12ED5B-8614-AA0B-399C-19FF170D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命名與設定資料源頭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184D528-3D4F-60DD-C3FB-A25ECF47C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262" y="1825625"/>
            <a:ext cx="8103475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4E788F-F5F5-176E-BB4E-BE1E03EE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390205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D1EE-D5B1-0A25-11AA-2E9B0EFF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目的端設定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459CC48-6E32-849A-C792-DE5540D2B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95" y="1825625"/>
            <a:ext cx="995101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F070CF-7B07-748E-794E-7D8343CA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77436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0A185-0BA4-4906-F5C6-A815593F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存取權限設定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C8AFFF-CA9E-150D-BE6A-D42F7525D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103" y="1825625"/>
            <a:ext cx="601179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80ABBD-9801-9157-1DF2-93FA78D2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54928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44395-63A1-8815-B2C9-DDDF8D2B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def-flask app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094FF1-6132-A9AC-F162-BF0DBFDDF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808" y="1825625"/>
            <a:ext cx="794638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9D2D7-5FBF-7217-D9C8-FF87BFBB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01412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E7B94-3F53-5884-087E-17EA8AAF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Destination</a:t>
            </a:r>
            <a:r>
              <a:rPr kumimoji="1" lang="zh-TW" altLang="en-US" dirty="0"/>
              <a:t>設定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864ADAE-CAD6-6E9C-63F3-FC6CE0EBB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806" y="1825625"/>
            <a:ext cx="8294388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1B01D0-F4EA-A6EC-DB18-65644289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16550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5A311-7928-F0EB-0548-55B1F4EA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zh-TW" altLang="en-US" dirty="0"/>
              <a:t> 設定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DADF07B-4BDA-B4FF-DF73-D5E14039C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27438"/>
            <a:ext cx="10515600" cy="294771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BC3AD-75BE-A1C3-12A0-6C8D1ECB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85646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8248E-BB1C-A43F-C2AD-D8016790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App </a:t>
            </a:r>
            <a:r>
              <a:rPr kumimoji="1" lang="zh-TW" altLang="en-US" dirty="0"/>
              <a:t>列表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697FA61-A018-96E5-5272-1D52A5E6A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598" y="1825625"/>
            <a:ext cx="645880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01792B-9CD7-B5E0-27CB-C9A52BFB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50800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39EDF-4081-2734-811E-21A42882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</a:t>
            </a:r>
            <a:r>
              <a:rPr kumimoji="1" lang="zh-TW" altLang="en-US" dirty="0"/>
              <a:t>圖像化列表資源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27FCD6D-0C23-199E-4088-3CD987CF2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2881"/>
            <a:ext cx="10515600" cy="371682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47661-461F-6E2F-9FBE-F3A7AF92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800541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F5345-94B6-AB64-D2F9-0D901765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Argo cd </a:t>
            </a:r>
            <a:r>
              <a:rPr kumimoji="1" lang="zh-TW" altLang="en-US" dirty="0"/>
              <a:t>所部署的服務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B3BC5DA-58B7-7723-8E4C-BC6BA3EA1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00" y="1825625"/>
            <a:ext cx="671440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5C30FC-AD30-190F-AC58-36CC42B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46793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65C5D23-F413-ABB8-884D-5C7D174E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5A9F118-06D0-02EC-631F-D6A19090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Kubernetes SIG (Special Interest Group)</a:t>
            </a:r>
            <a:r>
              <a:rPr lang="zh-TW" altLang="en-US" dirty="0"/>
              <a:t> 子專案</a:t>
            </a:r>
            <a:br>
              <a:rPr lang="en-US" altLang="zh-TW" dirty="0"/>
            </a:br>
            <a:r>
              <a:rPr lang="en-US" altLang="zh-TW" dirty="0"/>
              <a:t>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kubernetes</a:t>
            </a:r>
            <a:r>
              <a:rPr lang="en-US" altLang="zh-TW" dirty="0"/>
              <a:t>-sigs/</a:t>
            </a:r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A7C137-5B7F-3464-96B2-3580635A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680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1444891702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9AF6FD7-BA56-29A9-0E58-05FC9D53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CD31A4B-3DAB-1B0C-8E60-142B51227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對原始</a:t>
            </a:r>
            <a:r>
              <a:rPr lang="en-US" altLang="zh-TW" dirty="0"/>
              <a:t>YAML </a:t>
            </a:r>
            <a:r>
              <a:rPr lang="zh-TW" altLang="en-US" dirty="0"/>
              <a:t>檔加工，增加多種用途</a:t>
            </a:r>
            <a:endParaRPr lang="en-US" altLang="zh-TW" dirty="0"/>
          </a:p>
          <a:p>
            <a:r>
              <a:rPr lang="zh-TW" altLang="en-US" dirty="0"/>
              <a:t>原始</a:t>
            </a:r>
            <a:r>
              <a:rPr lang="en-US" altLang="zh-TW" dirty="0"/>
              <a:t>YAML</a:t>
            </a:r>
            <a:r>
              <a:rPr lang="zh-TW" altLang="en-US" dirty="0"/>
              <a:t> 檔持續保持不變</a:t>
            </a:r>
            <a:endParaRPr lang="en-US" altLang="zh-TW" dirty="0"/>
          </a:p>
          <a:p>
            <a:r>
              <a:rPr lang="en-US" altLang="zh-TW" dirty="0"/>
              <a:t>Kubernetes 1.14</a:t>
            </a:r>
            <a:r>
              <a:rPr lang="zh-TW" altLang="en-US" dirty="0"/>
              <a:t>版開始支援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安裝 </a:t>
            </a:r>
            <a:r>
              <a:rPr lang="en-US" altLang="zh-TW" dirty="0" err="1"/>
              <a:t>kustomize</a:t>
            </a:r>
            <a:r>
              <a:rPr lang="zh-TW" altLang="en-US" dirty="0"/>
              <a:t> 指令集</a:t>
            </a:r>
            <a:r>
              <a:rPr lang="en-US" altLang="zh-TW" dirty="0"/>
              <a:t>(VM1)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snap install </a:t>
            </a:r>
            <a:r>
              <a:rPr lang="en-US" altLang="zh-TW" dirty="0" err="1"/>
              <a:t>kustomize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2CDBD1-BFB2-690D-079F-9FCE1F9D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49347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4FEAC-6C03-F08F-596B-0E453F6A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</a:t>
            </a:r>
            <a:r>
              <a:rPr kumimoji="1" lang="en-US" altLang="zh-TW" dirty="0" err="1"/>
              <a:t>yaml</a:t>
            </a:r>
            <a:r>
              <a:rPr kumimoji="1" lang="en-US" altLang="zh-TW" dirty="0"/>
              <a:t> </a:t>
            </a:r>
            <a:r>
              <a:rPr kumimoji="1" lang="zh-TW" altLang="en-US" dirty="0"/>
              <a:t>增加指定參數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03A5486-5F82-489F-62D0-E9A632950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56" y="1825625"/>
            <a:ext cx="7764887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701A64-3706-8686-F3DB-A6979C23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73795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39E64-9192-B01F-4EA3-7270A30C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9386BC-7854-7D45-7C91-106C2E5D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1C2892-CBFC-61C6-1C6C-AEF6C16A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9211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9F260-E85B-CF98-60D6-AC0DF6FB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320A2C-C19D-269F-9F81-63DDECC1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生成替換掉或增加參數的各環境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  build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-cd-</a:t>
            </a:r>
            <a:r>
              <a:rPr kumimoji="1" lang="en-US" altLang="zh-TW" dirty="0" err="1"/>
              <a:t>repositroy</a:t>
            </a:r>
            <a:r>
              <a:rPr kumimoji="1" lang="en-US" altLang="zh-TW" dirty="0"/>
              <a:t>/overlay/production/</a:t>
            </a:r>
          </a:p>
          <a:p>
            <a:r>
              <a:rPr kumimoji="1" lang="zh-TW" altLang="en-US" dirty="0"/>
              <a:t>手動部署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kustomize</a:t>
            </a:r>
            <a:r>
              <a:rPr kumimoji="1" lang="en-US" altLang="zh-TW" dirty="0"/>
              <a:t> build overlay/production |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apply -f -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DC4E52-990F-6A60-3ABA-98974F80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61485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144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145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146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147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401927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224191102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1509128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8703435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t>(Dev)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t>(Ops)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相互合作模式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避免開發出難維護、穩定性差的產品。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51485057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</a:t>
            </a:r>
            <a:r>
              <a:rPr dirty="0">
                <a:highlight>
                  <a:srgbClr val="00FFFF"/>
                </a:highlight>
              </a:rPr>
              <a:t>://{{VM</a:t>
            </a:r>
            <a:r>
              <a:rPr lang="en-US" altLang="zh-TW" dirty="0">
                <a:highlight>
                  <a:srgbClr val="00FFFF"/>
                </a:highlight>
              </a:rPr>
              <a:t>1</a:t>
            </a:r>
            <a:r>
              <a:rPr lang="zh-TW" altLang="en-US" dirty="0">
                <a:highlight>
                  <a:srgbClr val="00FFFF"/>
                </a:highlight>
              </a:rPr>
              <a:t>內部</a:t>
            </a:r>
            <a:r>
              <a:rPr dirty="0">
                <a:highlight>
                  <a:srgbClr val="00FFFF"/>
                </a:highlight>
              </a:rPr>
              <a:t>IP}}</a:t>
            </a:r>
            <a:r>
              <a:rPr dirty="0"/>
              <a:t>';</a:t>
            </a:r>
            <a:r>
              <a:rPr dirty="0" err="1"/>
              <a:t>prometheus_monitoring</a:t>
            </a:r>
            <a:r>
              <a:rPr dirty="0"/>
              <a:t>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</a:t>
            </a:r>
            <a:r>
              <a:rPr lang="en-US" altLang="zh-TW" dirty="0"/>
              <a:t>7</a:t>
            </a:r>
            <a:r>
              <a:rPr dirty="0"/>
              <a:t>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32" y="1068983"/>
            <a:ext cx="8119872" cy="5788013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適用模式</a:t>
            </a: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84459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Jenkins</a:t>
            </a:r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-u root -p 8080:8080</a:t>
            </a:r>
            <a:r>
              <a:rPr lang="en-US" dirty="0"/>
              <a:t> -p 50000:50000</a:t>
            </a:r>
            <a:r>
              <a:rPr dirty="0"/>
              <a:t> -v $HOME/</a:t>
            </a:r>
            <a:r>
              <a:rPr dirty="0" err="1"/>
              <a:t>jenkins</a:t>
            </a:r>
            <a:r>
              <a:rPr dirty="0"/>
              <a:t>-data:/var/</a:t>
            </a:r>
            <a:r>
              <a:rPr dirty="0" err="1"/>
              <a:t>jenkins_home</a:t>
            </a:r>
            <a:r>
              <a:rPr dirty="0"/>
              <a:t>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--restart always -d --name </a:t>
            </a:r>
            <a:r>
              <a:rPr dirty="0" err="1"/>
              <a:t>jenkins</a:t>
            </a:r>
            <a:r>
              <a:rPr dirty="0"/>
              <a:t> </a:t>
            </a:r>
            <a:r>
              <a:rPr dirty="0" err="1"/>
              <a:t>jenkinsci</a:t>
            </a:r>
            <a:r>
              <a:rPr dirty="0"/>
              <a:t>/</a:t>
            </a:r>
            <a:r>
              <a:rPr dirty="0" err="1"/>
              <a:t>blueocean</a:t>
            </a:r>
            <a:endParaRPr dirty="0"/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D65CA9-398D-093D-8336-2AD3AF90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34" y="1442612"/>
            <a:ext cx="5855788" cy="52788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exec -it jenkins cat /var/jenkins_home/secrets/initialAdminPassword</a:t>
            </a:r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安裝預設套件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– 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選擇install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suggested plugins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B9D274-9E5D-8E6E-A66F-7C2F88A6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72" y="1692611"/>
            <a:ext cx="5479284" cy="50288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BEB1CF0-503B-5B82-4C23-3B70DA78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29" y="1446324"/>
            <a:ext cx="6189372" cy="52751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lang="en-US" dirty="0" err="1">
                <a:sym typeface="Helvetica"/>
              </a:rPr>
              <a:t>Jenkins</a:t>
            </a:r>
            <a:r>
              <a:rPr lang="en-US" dirty="0">
                <a:sym typeface="Helvetica"/>
              </a:rPr>
              <a:t> URL</a:t>
            </a:r>
            <a:r>
              <a:rPr lang="en-US" dirty="0"/>
              <a:t> – </a:t>
            </a:r>
            <a:r>
              <a:rPr lang="en-US" dirty="0" err="1"/>
              <a:t>換成VM</a:t>
            </a:r>
            <a:r>
              <a:rPr lang="en-US" dirty="0"/>
              <a:t> </a:t>
            </a:r>
            <a:r>
              <a:rPr lang="en-US" dirty="0" err="1"/>
              <a:t>內部IP</a:t>
            </a:r>
            <a:endParaRPr dirty="0"/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AC99ED-8907-C202-57F0-2F730E7E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749" y="1482781"/>
            <a:ext cx="5916455" cy="53752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and Jenkins hook together</a:t>
            </a:r>
          </a:p>
        </p:txBody>
      </p:sp>
      <p:sp>
        <p:nvSpPr>
          <p:cNvPr id="74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7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755" name="內容版面配置區 13" descr="內容版面配置區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22" y="2052638"/>
            <a:ext cx="3917731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89888697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77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" y="1853247"/>
            <a:ext cx="9932127" cy="493499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77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700608"/>
            <a:ext cx="10379952" cy="5157393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79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719072"/>
            <a:ext cx="10377452" cy="516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79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474" y="1853247"/>
            <a:ext cx="10807467" cy="4754162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80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18" y="2061597"/>
            <a:ext cx="8438339" cy="4177843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80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22" y="1497884"/>
            <a:ext cx="7588577" cy="5005574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A19F300-A744-954C-F08D-9CA6009E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Jenkins Kubernetes plugin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097E401-93EC-740A-7B68-9FE0E48C6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D7F680-2C2E-9256-F9A6-49F0DB83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4330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BE1A3-0D43-7B30-8DA8-0C7F1D89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plugin </a:t>
            </a:r>
            <a:r>
              <a:rPr kumimoji="1" lang="zh-TW" altLang="en-US" dirty="0"/>
              <a:t>網站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1757CF-3AEF-BB1E-4EFB-44FAD9936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3"/>
              </a:rPr>
              <a:t>https://plugins.jenkins.io/ui/search?query=kubernetes</a:t>
            </a:r>
            <a:br>
              <a:rPr kumimoji="1" lang="en-US" altLang="zh-TW" dirty="0"/>
            </a:b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7011EF-6D14-CD89-55B8-42ED1673D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30" y="2633876"/>
            <a:ext cx="6876437" cy="415597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A40F5D-DE6E-23AC-3A88-F84A518E53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3040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541348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C1EF2-8692-FFC9-7D2E-B7B77DC8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plugin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3E1BD5-A539-8483-B91D-ECD795C2C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https://plugins.jenkins.io/kubernetes/#documentation</a:t>
            </a:r>
            <a:endParaRPr kumimoji="1" lang="en-US" altLang="zh-TW" dirty="0"/>
          </a:p>
          <a:p>
            <a:r>
              <a:rPr lang="en-US" altLang="zh-TW" dirty="0"/>
              <a:t>A running Kubernetes cluster 1.14 or later. For OpenShift users, this means OpenShift Container Platform 4.x.</a:t>
            </a:r>
          </a:p>
          <a:p>
            <a:r>
              <a:rPr lang="en-US" altLang="zh-TW" dirty="0"/>
              <a:t>A Jenkins instance installed</a:t>
            </a:r>
          </a:p>
          <a:p>
            <a:r>
              <a:rPr lang="en-US" altLang="zh-TW" dirty="0"/>
              <a:t>The Jenkins Kubernetes plugin installed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0E9D24-F2A8-FC90-090A-3A2117D0E6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57412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63A1-3C33-696C-8918-5C717B85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</a:t>
            </a:r>
            <a:r>
              <a:rPr kumimoji="1" lang="en-US" altLang="zh-TW" dirty="0"/>
              <a:t>Jenkins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4BF95F-F6B3-F72A-CD3F-4F338560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4F812C-4958-6672-E403-C8AAB9EDC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85" y="1515093"/>
            <a:ext cx="8009173" cy="527112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624347-273D-6608-D651-7CCEF2E8F6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2035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EB796-F31E-B86C-B214-46DEE504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管理外掛程式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A42320-D22C-C3DA-6798-3AD91BA6A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A3B534-7606-508F-9369-601A23617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9" y="1630594"/>
            <a:ext cx="10144259" cy="50401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2B361-AEF0-0CE9-9E62-60A77FBD0E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02480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B1649-FB66-A5E5-F515-F6859CD0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Jenkins plugin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B2B21A-6CD3-1BB9-449C-E4EA4924B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1D3CFE-3BF0-2E56-A2F9-00E4109ED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85" y="1736261"/>
            <a:ext cx="9873803" cy="492911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D8A11E-1F20-EEEB-CCCF-1907A5D9B7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35479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32CE6E-3088-E543-8666-2562A823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管理節點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DA3515-5DF0-6373-325C-BBF5DB85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1CB995-344B-94A5-0347-549044004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96" y="1484925"/>
            <a:ext cx="9809408" cy="492035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7D9C1D-C2E0-E929-1F0C-2FB751B87E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41784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D793-9205-F3B8-FDA9-0616CA98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configure clouds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B5D35B-C074-788E-8AA0-715382397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D5321B-46C4-5A1D-374B-FA4EC5F22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593"/>
            <a:ext cx="12192000" cy="43803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A9EB76-9D9C-06C8-7335-62271D2F8D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7426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9ADA2-9BBD-C6F3-F414-F1E4A97B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介接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E0DF60-6230-5E1C-E01C-794666EB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643592-1379-373D-D8A1-58E238FD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8" y="1985433"/>
            <a:ext cx="6965682" cy="441984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BE0BDE-2C5A-1E94-AD61-E8DAA90BF0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15980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0D85612-1326-110C-E86D-E45A3359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URL -1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3748BC-7374-A0B7-3D5A-5E7263F5A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6769"/>
            <a:ext cx="10515600" cy="26690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6623FF-B980-E7A2-4585-11BF7D4E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3935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0EEA492-F62C-B408-188F-377CF2AD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URL -2 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2094F0B-8B5F-13AA-F98D-02BAAB37B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561" y="1825625"/>
            <a:ext cx="5400878" cy="435133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9D9737A-6D33-92F0-A9DA-AD1B46A0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5035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14E3A3-C9A0-143E-E1D1-43D4FFE9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certificate authority data -1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3FD9E9A-220C-815A-33C7-E07C9F884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94008"/>
            <a:ext cx="10515600" cy="3414571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C2562C-F50B-4487-E588-150A9722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14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171057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5E4411F-0A3A-36B3-5B64-962244A0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certificate authority data -2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473A9AC-15E4-201D-6123-8B3681536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676" y="1825625"/>
            <a:ext cx="4378647" cy="435133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42C7B73-BC1F-C0CC-5C8F-B11359BF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7244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70C0D-4404-B75A-1745-3F94987D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1</a:t>
            </a:r>
            <a:r>
              <a:rPr kumimoji="1" lang="zh-TW" altLang="en-US" dirty="0"/>
              <a:t>位 </a:t>
            </a:r>
            <a:r>
              <a:rPr kumimoji="1" lang="en-US" altLang="zh-TW" dirty="0"/>
              <a:t>Kubernetes User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3580A7-EFFC-06EC-DFBD-57BA2CAAA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8646"/>
            <a:ext cx="10515600" cy="1325296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BF408C-98B6-90EC-1B3D-9A7DC0C9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3127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A8B5D83-78D6-3949-00A2-E062FF37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/>
              <a:t>Kubernetes User</a:t>
            </a:r>
            <a:r>
              <a:rPr kumimoji="1" lang="zh-TW" altLang="en-US" dirty="0"/>
              <a:t> </a:t>
            </a:r>
            <a:r>
              <a:rPr kumimoji="1" lang="en-US" altLang="zh-TW" dirty="0"/>
              <a:t>token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6A75299-0E19-B367-AB71-CCA1255D7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93" y="1825625"/>
            <a:ext cx="8819614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6C4C41-278F-0716-A708-292EE62F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8359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401676C-EF9F-75FB-DAE4-5CFDAA03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/>
              <a:t>Kubernetes User</a:t>
            </a:r>
            <a:r>
              <a:rPr kumimoji="1" lang="zh-TW" altLang="en-US" dirty="0"/>
              <a:t> </a:t>
            </a:r>
            <a:r>
              <a:rPr kumimoji="1" lang="en-US" altLang="zh-TW" dirty="0"/>
              <a:t>token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C3E71BC-B8A6-0852-D87E-5D0A12CC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3578"/>
            <a:ext cx="10515600" cy="335543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326E836-7241-9B61-5778-0A17DEF5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9044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6A2B2-8E5C-D0EA-47DF-3B903EB5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測試與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取得連線授權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A56F711-85A1-79CF-71DD-BBBDBE1F9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6548"/>
            <a:ext cx="10515600" cy="128949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A145E6-7E51-BDDC-374A-65095265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9905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5CB9C-FFA1-E454-AAE1-E9F2A983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Jenkins-agent: Pod Template </a:t>
            </a:r>
            <a:endParaRPr kumimoji="1"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EC297DB0-81A8-B439-6DC1-6B2A4DA22C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Name: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Labels: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Usage:</a:t>
            </a:r>
            <a:r>
              <a:rPr lang="zh-TW" altLang="en-US" dirty="0"/>
              <a:t> 盡可能使用這個節點</a:t>
            </a:r>
            <a:endParaRPr lang="en-US" altLang="zh-TW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F716BC57-4647-20FB-1A6D-F1E528A12E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09719" y="1825625"/>
            <a:ext cx="3238561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F0FB261-5189-B149-09C5-3E3F6F01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78896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5273D-9BE9-5591-7C32-87541C1B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Jenkins-agent: Container Template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E31598-CE79-B29B-70AF-5361FD4875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4286" y="1825625"/>
            <a:ext cx="3489428" cy="4351338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D1528C8-D6E8-FF9A-53F5-071DB7E96D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Name: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Docker image: Jenkins/inbound-agent</a:t>
            </a:r>
          </a:p>
          <a:p>
            <a:r>
              <a:rPr lang="en-US" altLang="zh-TW" dirty="0"/>
              <a:t>Working directory: /home/</a:t>
            </a:r>
            <a:r>
              <a:rPr lang="en-US" altLang="zh-TW" dirty="0" err="1"/>
              <a:t>jenkins</a:t>
            </a:r>
            <a:r>
              <a:rPr lang="en-US" altLang="zh-TW" dirty="0"/>
              <a:t>/agent</a:t>
            </a:r>
          </a:p>
          <a:p>
            <a:r>
              <a:rPr lang="en-US" altLang="zh-TW" dirty="0"/>
              <a:t>Command to run: sleep</a:t>
            </a:r>
          </a:p>
          <a:p>
            <a:r>
              <a:rPr lang="en-US" altLang="zh-TW" dirty="0"/>
              <a:t>Arguments to pass to the command: 9999999</a:t>
            </a:r>
          </a:p>
          <a:p>
            <a:r>
              <a:rPr lang="en-US" altLang="zh-TW" dirty="0"/>
              <a:t>Allocate pseudo-TTY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9C44F6-0DFE-A385-FFB7-5ABEF031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638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D05EE34-5D41-E9B0-741C-A5458171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存檔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25DAC2D-FA6A-9D0B-44E0-21FF32DE5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49" y="1825625"/>
            <a:ext cx="7725102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5B4FD3-1578-D6FB-36CD-F01B6160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4895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B535AEE-D9A7-544A-2A69-8897B9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新建</a:t>
            </a:r>
            <a:r>
              <a:rPr lang="en-US" altLang="zh-TW" dirty="0"/>
              <a:t>Jenkins project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B4A4211-BD06-19F3-8C04-A8C7B17BF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C70D21-E15F-642E-88B8-A4D274D8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1481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Git project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同名專案</a:t>
            </a: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8962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947404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在Branch Sources設定原始碼來源，Project Repository及</a:t>
            </a:r>
            <a:r>
              <a:t>Credentials</a:t>
            </a:r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7" y="2137155"/>
            <a:ext cx="11690466" cy="4487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0DCB7B0-7820-7DCE-C6FF-F20D08B2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007" y="1217027"/>
            <a:ext cx="5432826" cy="27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8723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觸發方式</a:t>
            </a:r>
            <a:endParaRPr dirty="0"/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Gitlab </a:t>
            </a:r>
            <a:r>
              <a:rPr dirty="0" err="1"/>
              <a:t>與Jenkins</a:t>
            </a:r>
            <a:r>
              <a:rPr dirty="0"/>
              <a:t> </a:t>
            </a:r>
            <a:r>
              <a:rPr dirty="0" err="1"/>
              <a:t>hook，由gitlab</a:t>
            </a:r>
            <a:r>
              <a:rPr dirty="0"/>
              <a:t> push </a:t>
            </a:r>
            <a:r>
              <a:rPr dirty="0" err="1"/>
              <a:t>通知給Jenkins</a:t>
            </a:r>
            <a:endParaRPr dirty="0"/>
          </a:p>
          <a:p>
            <a:r>
              <a:rPr dirty="0" err="1"/>
              <a:t>Jenkins定期向gitlab</a:t>
            </a:r>
            <a:r>
              <a:rPr dirty="0"/>
              <a:t> </a:t>
            </a:r>
            <a:r>
              <a:rPr dirty="0" err="1"/>
              <a:t>檢查是否有所更新</a:t>
            </a:r>
            <a:endParaRPr dirty="0"/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959739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1EC6C8-8452-C902-7DA3-238B1163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/>
              <a:t>讀取</a:t>
            </a:r>
            <a:r>
              <a:rPr kumimoji="1" lang="en-US" altLang="zh-TW" sz="3600" dirty="0" err="1"/>
              <a:t>Jenkinsfile</a:t>
            </a:r>
            <a:r>
              <a:rPr kumimoji="1" lang="en-US" altLang="zh-TW" sz="3600" dirty="0"/>
              <a:t>,</a:t>
            </a:r>
            <a:r>
              <a:rPr kumimoji="1" lang="zh-TW" altLang="en-US" sz="3600" dirty="0"/>
              <a:t> 設定每分鐘向</a:t>
            </a:r>
            <a:r>
              <a:rPr kumimoji="1" lang="en-US" altLang="zh-TW" sz="3600" dirty="0" err="1"/>
              <a:t>gitlab</a:t>
            </a:r>
            <a:r>
              <a:rPr kumimoji="1" lang="zh-TW" altLang="en-US" sz="3600" dirty="0"/>
              <a:t>進行檢查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D69F71-1E12-CE40-8B8D-26403064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951"/>
            <a:ext cx="12192000" cy="3088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AD881F-04BC-6794-7EF5-5AC8CC2BBE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42629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57B386-C35F-8FAD-5E61-581AA3D9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專案建立完成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06A936-42E7-F2D5-A7E3-DD250454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83" y="2059819"/>
            <a:ext cx="6223178" cy="420405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3DA21B-652B-8CCD-BFCE-C99E82EA50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166872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2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7160" indent="-137160" defTabSz="182880">
              <a:spcBef>
                <a:spcPts val="400"/>
              </a:spcBef>
              <a:defRPr sz="1280"/>
            </a:pPr>
            <a:endParaRPr/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82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052917"/>
            <a:ext cx="4600423" cy="40994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128254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Jenkins Pipeline - Jenkinsfile 寫法</a:t>
            </a:r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5402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t>使用Groovy 語法撰寫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從Checkout程式碼開始自己來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較靈活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複雜度較高</a:t>
            </a:r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462760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Declarative (</a:t>
            </a:r>
            <a:r>
              <a:rPr dirty="0" err="1"/>
              <a:t>聲明式</a:t>
            </a:r>
            <a:r>
              <a:rPr dirty="0"/>
              <a:t>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4373705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t>全域 (必需): in pipeline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By stage（選用）: in stage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endParaRPr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any: 在任何環境執行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none: 沒有全域agent，由各stage各自指定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label: 在有標籤的環境執行．agent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74716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agent docker</a:t>
            </a:r>
          </a:p>
          <a:p>
            <a:pPr marL="800100" lvl="1" indent="-342900"/>
            <a:r>
              <a:rPr dirty="0" err="1"/>
              <a:t>使用執行docker</a:t>
            </a:r>
            <a:r>
              <a:rPr dirty="0"/>
              <a:t> </a:t>
            </a:r>
            <a:r>
              <a:rPr dirty="0" err="1"/>
              <a:t>執行agent．在預設node</a:t>
            </a:r>
            <a:r>
              <a:rPr dirty="0"/>
              <a:t> </a:t>
            </a:r>
            <a:r>
              <a:rPr dirty="0" err="1"/>
              <a:t>或匹配的label上執行</a:t>
            </a:r>
            <a:endParaRPr dirty="0"/>
          </a:p>
          <a:p>
            <a:r>
              <a:rPr dirty="0"/>
              <a:t>agent </a:t>
            </a:r>
            <a:r>
              <a:rPr dirty="0" err="1"/>
              <a:t>dockerfile</a:t>
            </a:r>
            <a:endParaRPr dirty="0"/>
          </a:p>
          <a:p>
            <a:pPr marL="800100" lvl="1" indent="-342900"/>
            <a:r>
              <a:rPr dirty="0" err="1"/>
              <a:t>使用dockerfile建立image，並以此環境執行</a:t>
            </a:r>
            <a:endParaRPr lang="en-US" dirty="0"/>
          </a:p>
          <a:p>
            <a:pPr marL="244929" indent="-342900"/>
            <a:r>
              <a:rPr lang="en-US" dirty="0"/>
              <a:t>agent Kubernetes</a:t>
            </a:r>
          </a:p>
          <a:p>
            <a:pPr marL="800100" lvl="1" indent="-342900"/>
            <a:r>
              <a:rPr lang="en-US" dirty="0" err="1"/>
              <a:t>使用</a:t>
            </a:r>
            <a:r>
              <a:rPr lang="en-US" altLang="zh-TW" dirty="0" err="1"/>
              <a:t>k</a:t>
            </a:r>
            <a:r>
              <a:rPr lang="en-US" dirty="0" err="1"/>
              <a:t>ubernetes</a:t>
            </a:r>
            <a:r>
              <a:rPr lang="en-US" dirty="0"/>
              <a:t> </a:t>
            </a:r>
            <a:r>
              <a:rPr lang="en-US" dirty="0" err="1"/>
              <a:t>進行操作</a:t>
            </a:r>
            <a:endParaRPr lang="en-US" dirty="0"/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12169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8966365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lang="en-US" dirty="0" err="1"/>
              <a:t>Python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flask </a:t>
            </a:r>
            <a:r>
              <a:rPr dirty="0" err="1"/>
              <a:t>api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單元測試</a:t>
            </a:r>
            <a:endParaRPr dirty="0"/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80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218158735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1B2F583-54F0-9913-541A-74EFFCFA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317750"/>
            <a:ext cx="6477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6225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E021C2C-E74A-9429-5836-E7658844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006600"/>
            <a:ext cx="8128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06847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flask-api</a:t>
            </a:r>
            <a:endParaRPr dirty="0"/>
          </a:p>
          <a:p>
            <a:r>
              <a:rPr dirty="0"/>
              <a:t>docker build </a:t>
            </a:r>
            <a:r>
              <a:rPr dirty="0" err="1"/>
              <a:t>dockerfile</a:t>
            </a:r>
            <a:r>
              <a:rPr dirty="0"/>
              <a:t>/flask-</a:t>
            </a:r>
            <a:r>
              <a:rPr dirty="0" err="1"/>
              <a:t>api</a:t>
            </a:r>
            <a:r>
              <a:rPr dirty="0"/>
              <a:t> --tag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flask-api:jenkins-package</a:t>
            </a:r>
            <a:endParaRPr dirty="0"/>
          </a:p>
          <a:p>
            <a:r>
              <a:rPr dirty="0"/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7408769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0203568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image</a:t>
            </a:r>
            <a:r>
              <a:rPr lang="en-US" dirty="0" err="1"/>
              <a:t>，並上傳</a:t>
            </a:r>
            <a:r>
              <a:rPr lang="en-US" altLang="zh-TW" dirty="0" err="1"/>
              <a:t>dockerhub</a:t>
            </a:r>
            <a:endParaRPr dirty="0"/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001AFE-C935-7E23-0ACE-00867BD4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178050"/>
            <a:ext cx="8813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51634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13405747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341381965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546472F-DF3E-DCC3-B512-3B8ACCB6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73B9B4-0EE0-68F0-62D9-66E0F164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https://artifacthub.io/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C1B7E-3596-0172-6766-781F0D59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4E6CC3-97C4-0658-16D8-8523086A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641CED-2495-4BB6-FCAE-C246A167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8589783-0D1F-3176-326C-B6D229D3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246E9A-35ED-20F3-F171-1141BCCC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63F1B7-0DE5-9C7D-4D46-AB46671A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</a:t>
            </a:r>
          </a:p>
          <a:p>
            <a:pPr lvl="1"/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chmod</a:t>
            </a:r>
            <a:r>
              <a:rPr kumimoji="1" lang="en-US" altLang="zh-TW" dirty="0"/>
              <a:t> -R 755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8643ED-9438-131D-29B9-120EA2BD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4118D-BA13-FAC3-2A60-22A3E7E7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18633</TotalTime>
  <Words>2361</Words>
  <Application>Microsoft Macintosh PowerPoint</Application>
  <PresentationFormat>寬螢幕</PresentationFormat>
  <Paragraphs>587</Paragraphs>
  <Slides>148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148</vt:i4>
      </vt:variant>
    </vt:vector>
  </HeadingPairs>
  <TitlesOfParts>
    <vt:vector size="153" baseType="lpstr">
      <vt:lpstr>Microsoft JhengHei</vt:lpstr>
      <vt:lpstr>Arial</vt:lpstr>
      <vt:lpstr>Calibri</vt:lpstr>
      <vt:lpstr>Calibri Light</vt:lpstr>
      <vt:lpstr>Office 佈景主題</vt:lpstr>
      <vt:lpstr>台灣大哥大 DevOps初進階24小時課程_CI/CD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 – 選擇install suggested plugins</vt:lpstr>
      <vt:lpstr>新增Admin User</vt:lpstr>
      <vt:lpstr>設定Jenkins URL – 換成VM 內部IP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Jenkins Server 設定GitLab 參數</vt:lpstr>
      <vt:lpstr>設定token</vt:lpstr>
      <vt:lpstr>確認URL 及Credentials，並Test Connection</vt:lpstr>
      <vt:lpstr>Jenkins Kubernetes plugin</vt:lpstr>
      <vt:lpstr>Jenkins plugin 網站</vt:lpstr>
      <vt:lpstr>Kubernetes plugin</vt:lpstr>
      <vt:lpstr>配置 Kubernetes plugin – 管理Jenkins</vt:lpstr>
      <vt:lpstr>安裝 Kubernetes plugin – 管理外掛程式</vt:lpstr>
      <vt:lpstr>安裝 Kubernetes plugin – 安裝Jenkins plugin</vt:lpstr>
      <vt:lpstr>配置 Kubernetes plugin – 管理節點</vt:lpstr>
      <vt:lpstr>配置 Kubernetes plugin – configure clouds</vt:lpstr>
      <vt:lpstr>Jenkins 與 Kubernetes 介接</vt:lpstr>
      <vt:lpstr>Kubernetes Server URL -1</vt:lpstr>
      <vt:lpstr>Kubernetes Server URL -2 </vt:lpstr>
      <vt:lpstr>Kubernetes Server certificate authority data -1</vt:lpstr>
      <vt:lpstr>Kubernetes Server certificate authority data -2</vt:lpstr>
      <vt:lpstr>新增1位 Kubernetes User</vt:lpstr>
      <vt:lpstr>填入Kubernetes User token</vt:lpstr>
      <vt:lpstr>填入Kubernetes User token</vt:lpstr>
      <vt:lpstr>測試與Kubernetes 取得連線授權</vt:lpstr>
      <vt:lpstr>Jenkins-agent: Pod Template </vt:lpstr>
      <vt:lpstr>Jenkins-agent: Container Template</vt:lpstr>
      <vt:lpstr>存檔</vt:lpstr>
      <vt:lpstr>新建Jenkins project</vt:lpstr>
      <vt:lpstr>Jenkins 建立Git project同名專案</vt:lpstr>
      <vt:lpstr>在Branch Sources設定原始碼來源，Project Repository及Credentials</vt:lpstr>
      <vt:lpstr>觸發方式</vt:lpstr>
      <vt:lpstr>讀取Jenkinsfile, 設定每分鐘向gitlab進行檢查</vt:lpstr>
      <vt:lpstr>專案建立完成</vt:lpstr>
      <vt:lpstr>對不同分支進行進階設定：選擇master —&gt; 檢視設定</vt:lpstr>
      <vt:lpstr>Jenkins Pipeline - Jenkinsfile 寫法</vt:lpstr>
      <vt:lpstr>Scripted (腳本式)</vt:lpstr>
      <vt:lpstr>Declarative (聲明式)</vt:lpstr>
      <vt:lpstr>Pipeline 語法- agent -1</vt:lpstr>
      <vt:lpstr>Pipeline 語法- agent -2</vt:lpstr>
      <vt:lpstr>Flask Api 執行單元測試</vt:lpstr>
      <vt:lpstr>Flask Api 執行單元測試</vt:lpstr>
      <vt:lpstr>單元測試結果</vt:lpstr>
      <vt:lpstr>打包Docker image</vt:lpstr>
      <vt:lpstr>上傳docker image 到docker hub</vt:lpstr>
      <vt:lpstr>打包Docker image，並上傳dockerhub</vt:lpstr>
      <vt:lpstr>至docker hub檢查image 是否有上傳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編輯參數檔</vt:lpstr>
      <vt:lpstr>準備nfs</vt:lpstr>
      <vt:lpstr>部署postgresql</vt:lpstr>
      <vt:lpstr>部署後狀態檢查</vt:lpstr>
      <vt:lpstr>移除</vt:lpstr>
      <vt:lpstr>Part B: 把自己服務打包成chart</vt:lpstr>
      <vt:lpstr>取得chart範本</vt:lpstr>
      <vt:lpstr>Chart 檔案結構</vt:lpstr>
      <vt:lpstr>Check chart format</vt:lpstr>
      <vt:lpstr>驗證</vt:lpstr>
      <vt:lpstr>Helm package</vt:lpstr>
      <vt:lpstr>Helm install</vt:lpstr>
      <vt:lpstr>Check helm deploy -1</vt:lpstr>
      <vt:lpstr>GitOps</vt:lpstr>
      <vt:lpstr>Argo CD</vt:lpstr>
      <vt:lpstr>Install </vt:lpstr>
      <vt:lpstr>檢查服務</vt:lpstr>
      <vt:lpstr>Change service argocd-server type, From ClusterIP to NodePort</vt:lpstr>
      <vt:lpstr>檢查argocd-server service</vt:lpstr>
      <vt:lpstr>UI</vt:lpstr>
      <vt:lpstr>預設Username, Password</vt:lpstr>
      <vt:lpstr>下載CLI</vt:lpstr>
      <vt:lpstr>CLI</vt:lpstr>
      <vt:lpstr>CLI 執行</vt:lpstr>
      <vt:lpstr>Command login</vt:lpstr>
      <vt:lpstr>Argo CD API</vt:lpstr>
      <vt:lpstr>Change admin password</vt:lpstr>
      <vt:lpstr>設定git repository</vt:lpstr>
      <vt:lpstr>選擇使用https 連線到GitLab server</vt:lpstr>
      <vt:lpstr>建立與 CD project 連線</vt:lpstr>
      <vt:lpstr>Repository 列表</vt:lpstr>
      <vt:lpstr>Project</vt:lpstr>
      <vt:lpstr>PowerPoint 簡報</vt:lpstr>
      <vt:lpstr>命名與設定資料源頭</vt:lpstr>
      <vt:lpstr>目的端設定</vt:lpstr>
      <vt:lpstr>存取權限設定</vt:lpstr>
      <vt:lpstr>Create def-flask app</vt:lpstr>
      <vt:lpstr>Source 與Destination設定</vt:lpstr>
      <vt:lpstr>Kustomize 設定</vt:lpstr>
      <vt:lpstr>Argo CD App 列表</vt:lpstr>
      <vt:lpstr>Argo CD 圖像化列表資源</vt:lpstr>
      <vt:lpstr>檢查Argo cd 所部署的服務</vt:lpstr>
      <vt:lpstr>Kustomize</vt:lpstr>
      <vt:lpstr>Kustomize</vt:lpstr>
      <vt:lpstr>對yaml 增加指定參數</vt:lpstr>
      <vt:lpstr>PowerPoint 簡報</vt:lpstr>
      <vt:lpstr>Kustomize 指令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210</cp:revision>
  <dcterms:modified xsi:type="dcterms:W3CDTF">2022-06-19T15:48:57Z</dcterms:modified>
</cp:coreProperties>
</file>